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2" r:id="rId2"/>
    <p:sldId id="257" r:id="rId3"/>
    <p:sldId id="459" r:id="rId4"/>
    <p:sldId id="262" r:id="rId5"/>
    <p:sldId id="454" r:id="rId6"/>
    <p:sldId id="460" r:id="rId7"/>
    <p:sldId id="461" r:id="rId8"/>
    <p:sldId id="462" r:id="rId9"/>
    <p:sldId id="261" r:id="rId10"/>
    <p:sldId id="463" r:id="rId11"/>
    <p:sldId id="457" r:id="rId12"/>
    <p:sldId id="465" r:id="rId13"/>
    <p:sldId id="466" r:id="rId14"/>
    <p:sldId id="464" r:id="rId15"/>
    <p:sldId id="467" r:id="rId16"/>
    <p:sldId id="468" r:id="rId17"/>
    <p:sldId id="268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67F"/>
    <a:srgbClr val="E6B720"/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5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A54DF00E-5143-4910-BCBC-16E48D267B9B}"/>
    <pc:docChg chg="modSld">
      <pc:chgData name="TAN Mei Yi [Harrisdale Senior High School]" userId="f9f029c9-d743-4d60-9f2c-e74bdec1ab07" providerId="ADAL" clId="{A54DF00E-5143-4910-BCBC-16E48D267B9B}" dt="2023-02-02T00:09:52.358" v="3" actId="1076"/>
      <pc:docMkLst>
        <pc:docMk/>
      </pc:docMkLst>
      <pc:sldChg chg="addSp modSp mod">
        <pc:chgData name="TAN Mei Yi [Harrisdale Senior High School]" userId="f9f029c9-d743-4d60-9f2c-e74bdec1ab07" providerId="ADAL" clId="{A54DF00E-5143-4910-BCBC-16E48D267B9B}" dt="2023-02-02T00:09:52.358" v="3" actId="1076"/>
        <pc:sldMkLst>
          <pc:docMk/>
          <pc:sldMk cId="271454151" sldId="460"/>
        </pc:sldMkLst>
        <pc:picChg chg="add mod">
          <ac:chgData name="TAN Mei Yi [Harrisdale Senior High School]" userId="f9f029c9-d743-4d60-9f2c-e74bdec1ab07" providerId="ADAL" clId="{A54DF00E-5143-4910-BCBC-16E48D267B9B}" dt="2023-02-02T00:09:52.358" v="3" actId="1076"/>
          <ac:picMkLst>
            <pc:docMk/>
            <pc:sldMk cId="271454151" sldId="460"/>
            <ac:picMk id="5" creationId="{A07A7F07-A8D8-C5A0-0E23-A06CBA9172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31/01/2023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97571" y="1148189"/>
            <a:ext cx="1170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</a:t>
            </a:r>
            <a:r>
              <a:rPr lang="en-AU" sz="3200" b="1" dirty="0"/>
              <a:t> </a:t>
            </a:r>
            <a:r>
              <a:rPr lang="en-GB" sz="3200" b="1" dirty="0"/>
              <a:t>differentiate trigonometric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97571" y="4014071"/>
            <a:ext cx="10973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Establish the formulae for trigonometric functions by graphical treatment, numerical estimations of limits and informal proofs based on geometric constructions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16DFE-AD5D-4E8E-9716-D54978D8C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450" y="787399"/>
                <a:ext cx="11849100" cy="5927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2400" b="1" dirty="0"/>
                  <a:t>Determine the derivative of the following functions:</a:t>
                </a:r>
              </a:p>
              <a:p>
                <a:pPr marL="514350" indent="-514350">
                  <a:buAutoNum type="alphaLcParenR"/>
                </a:pPr>
                <a:r>
                  <a:rPr lang="en-AU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0" indent="0">
                  <a:buNone/>
                </a:pPr>
                <a:endParaRPr lang="en-AU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b)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c)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16DFE-AD5D-4E8E-9716-D54978D8C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787399"/>
                <a:ext cx="11849100" cy="5927725"/>
              </a:xfrm>
              <a:blipFill>
                <a:blip r:embed="rId2"/>
                <a:stretch>
                  <a:fillRect l="-823" t="-14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08A51-0ADB-451C-A0D7-FED3EF32E53B}"/>
                  </a:ext>
                </a:extLst>
              </p:cNvPr>
              <p:cNvSpPr txBox="1"/>
              <p:nvPr/>
            </p:nvSpPr>
            <p:spPr>
              <a:xfrm>
                <a:off x="2432172" y="1185041"/>
                <a:ext cx="8854953" cy="1371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>
                    <a:solidFill>
                      <a:srgbClr val="002060"/>
                    </a:solidFill>
                  </a:rPr>
                  <a:t>Note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e>
                    </m:func>
                  </m:oMath>
                </a14:m>
                <a:endParaRPr lang="en-US" sz="2000" b="1" dirty="0">
                  <a:solidFill>
                    <a:srgbClr val="002060"/>
                  </a:solidFill>
                </a:endParaRPr>
              </a:p>
              <a:p>
                <a:endParaRPr lang="en-AU" sz="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𝐬𝐢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1" dirty="0">
                    <a:solidFill>
                      <a:srgbClr val="002060"/>
                    </a:solidFill>
                  </a:rPr>
                  <a:t> 			            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𝐬𝐢</m:t>
                            </m:r>
                            <m:sSup>
                              <m:sSupPr>
                                <m:ctrlPr>
                                  <a:rPr lang="en-US" sz="2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08A51-0ADB-451C-A0D7-FED3EF32E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72" y="1185041"/>
                <a:ext cx="8854953" cy="1371722"/>
              </a:xfrm>
              <a:prstGeom prst="rect">
                <a:avLst/>
              </a:prstGeom>
              <a:blipFill>
                <a:blip r:embed="rId3"/>
                <a:stretch>
                  <a:fillRect l="-757" t="-1333" b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D23F4-770C-45EF-92BF-F6C4BA8CA20D}"/>
                  </a:ext>
                </a:extLst>
              </p:cNvPr>
              <p:cNvSpPr txBox="1"/>
              <p:nvPr/>
            </p:nvSpPr>
            <p:spPr>
              <a:xfrm>
                <a:off x="1454211" y="2954405"/>
                <a:ext cx="9283578" cy="10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𝟑𝐱</m:t>
                              </m:r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e>
                      </m:d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rgbClr val="002060"/>
                  </a:solidFill>
                </a:endParaRPr>
              </a:p>
              <a:p>
                <a:endParaRPr lang="en-US" sz="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1" dirty="0">
                    <a:solidFill>
                      <a:srgbClr val="002060"/>
                    </a:solidFill>
                  </a:rPr>
                  <a:t>    				          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D23F4-770C-45EF-92BF-F6C4BA8C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211" y="2954405"/>
                <a:ext cx="9283578" cy="1046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365DB-FEDB-43BE-9600-6E26E5259D59}"/>
                  </a:ext>
                </a:extLst>
              </p:cNvPr>
              <p:cNvSpPr txBox="1"/>
              <p:nvPr/>
            </p:nvSpPr>
            <p:spPr>
              <a:xfrm>
                <a:off x="2432172" y="4884037"/>
                <a:ext cx="7003928" cy="10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  <a:p>
                <a:endParaRPr lang="en-AU" sz="400" b="1" dirty="0">
                  <a:solidFill>
                    <a:srgbClr val="002060"/>
                  </a:solidFill>
                </a:endParaRPr>
              </a:p>
              <a:p>
                <a:r>
                  <a:rPr lang="en-US" sz="2000" b="1" dirty="0">
                    <a:solidFill>
                      <a:srgbClr val="002060"/>
                    </a:solidFill>
                  </a:rPr>
                  <a:t> 	  		     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365DB-FEDB-43BE-9600-6E26E525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72" y="4884037"/>
                <a:ext cx="7003928" cy="104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BC40DF8-9DBF-EF89-5C77-474958063CA6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9581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Find the derivative of the following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  <a:blipFill>
                <a:blip r:embed="rId2"/>
                <a:stretch>
                  <a:fillRect l="-925" t="-5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D32C5B-5BB7-4910-B291-CEB72D7C34B4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2EC39B-BCB0-CAE4-E0B3-937089C26352}"/>
                  </a:ext>
                </a:extLst>
              </p:cNvPr>
              <p:cNvSpPr txBox="1"/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2EC39B-BCB0-CAE4-E0B3-937089C2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CC6EF4-3A9D-2472-1134-69538F79A062}"/>
                  </a:ext>
                </a:extLst>
              </p:cNvPr>
              <p:cNvSpPr txBox="1"/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func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CC6EF4-3A9D-2472-1134-69538F79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blipFill>
                <a:blip r:embed="rId4"/>
                <a:stretch>
                  <a:fillRect l="-1490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0DDA2F-21AB-0FD1-082C-171CF8442729}"/>
                  </a:ext>
                </a:extLst>
              </p:cNvPr>
              <p:cNvSpPr txBox="1"/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0DDA2F-21AB-0FD1-082C-171CF844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008546-C1B0-2660-008C-5E2FF157175A}"/>
                  </a:ext>
                </a:extLst>
              </p:cNvPr>
              <p:cNvSpPr txBox="1"/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008546-C1B0-2660-008C-5E2FF157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93426B-8E66-C92C-4DC7-279E97808A74}"/>
                  </a:ext>
                </a:extLst>
              </p:cNvPr>
              <p:cNvSpPr txBox="1"/>
              <p:nvPr/>
            </p:nvSpPr>
            <p:spPr>
              <a:xfrm>
                <a:off x="657582" y="4688595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93426B-8E66-C92C-4DC7-279E9780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688595"/>
                <a:ext cx="3736098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Find the derivative of the following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AU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  <a:blipFill>
                <a:blip r:embed="rId2"/>
                <a:stretch>
                  <a:fillRect l="-925" t="-58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D32C5B-5BB7-4910-B291-CEB72D7C34B4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/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/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func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blipFill>
                <a:blip r:embed="rId4"/>
                <a:stretch>
                  <a:fillRect l="-1490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CEBED-FD9A-F73F-2266-C296C9AFA8BB}"/>
                  </a:ext>
                </a:extLst>
              </p:cNvPr>
              <p:cNvSpPr txBox="1"/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CEBED-FD9A-F73F-2266-C296C9AFA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/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×−4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/>
              <p:nvPr/>
            </p:nvSpPr>
            <p:spPr>
              <a:xfrm>
                <a:off x="657582" y="4697396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(4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697396"/>
                <a:ext cx="3736098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6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Find the derivative of the following with respect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AU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  <a:blipFill>
                <a:blip r:embed="rId2"/>
                <a:stretch>
                  <a:fillRect l="-925" t="-58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D32C5B-5BB7-4910-B291-CEB72D7C34B4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/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2518533"/>
                <a:ext cx="4547859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/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358" y="1886782"/>
                <a:ext cx="6137358" cy="461665"/>
              </a:xfrm>
              <a:prstGeom prst="rect">
                <a:avLst/>
              </a:prstGeom>
              <a:blipFill>
                <a:blip r:embed="rId4"/>
                <a:stretch>
                  <a:fillRect l="-1490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CEBED-FD9A-F73F-2266-C296C9AFA8BB}"/>
                  </a:ext>
                </a:extLst>
              </p:cNvPr>
              <p:cNvSpPr txBox="1"/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CEBED-FD9A-F73F-2266-C296C9AFA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" y="3488603"/>
                <a:ext cx="3431298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/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331334"/>
                <a:ext cx="3736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/>
              <p:nvPr/>
            </p:nvSpPr>
            <p:spPr>
              <a:xfrm>
                <a:off x="657582" y="4697396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" y="4697396"/>
                <a:ext cx="3736098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3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16DFE-AD5D-4E8E-9716-D54978D8C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450" y="787399"/>
                <a:ext cx="11849100" cy="5927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2400" b="1" dirty="0"/>
                  <a:t>Determine the derivative of the following functions:</a:t>
                </a:r>
              </a:p>
              <a:p>
                <a:pPr marL="514350" indent="-514350">
                  <a:buAutoNum type="alphaLcParenR"/>
                </a:pPr>
                <a:r>
                  <a:rPr lang="en-AU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0" indent="0">
                  <a:buNone/>
                </a:pPr>
                <a:endParaRPr lang="en-AU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b)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𝐜𝐨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514350" indent="-514350">
                  <a:buAutoNum type="alphaLcParenR"/>
                </a:pP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c)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𝐭𝐚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16DFE-AD5D-4E8E-9716-D54978D8C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787399"/>
                <a:ext cx="11849100" cy="5927725"/>
              </a:xfrm>
              <a:blipFill>
                <a:blip r:embed="rId2"/>
                <a:stretch>
                  <a:fillRect l="-823" t="-14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08A51-0ADB-451C-A0D7-FED3EF32E53B}"/>
                  </a:ext>
                </a:extLst>
              </p:cNvPr>
              <p:cNvSpPr txBox="1"/>
              <p:nvPr/>
            </p:nvSpPr>
            <p:spPr>
              <a:xfrm>
                <a:off x="2736972" y="1262134"/>
                <a:ext cx="8854953" cy="136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>
                    <a:solidFill>
                      <a:srgbClr val="002060"/>
                    </a:solidFill>
                  </a:rPr>
                  <a:t>Note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sz="2000" b="1" dirty="0">
                  <a:solidFill>
                    <a:srgbClr val="002060"/>
                  </a:solidFill>
                </a:endParaRPr>
              </a:p>
              <a:p>
                <a:endParaRPr lang="en-AU" sz="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)×(</m:t>
                          </m:r>
                          <m:func>
                            <m:func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b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		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func>
                          <m:funcPr>
                            <m:ctrlP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e>
                    </m:func>
                  </m:oMath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08A51-0ADB-451C-A0D7-FED3EF32E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72" y="1262134"/>
                <a:ext cx="8854953" cy="1361014"/>
              </a:xfrm>
              <a:prstGeom prst="rect">
                <a:avLst/>
              </a:prstGeom>
              <a:blipFill>
                <a:blip r:embed="rId3"/>
                <a:stretch>
                  <a:fillRect l="-757" t="-1345" b="-40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D23F4-770C-45EF-92BF-F6C4BA8CA20D}"/>
                  </a:ext>
                </a:extLst>
              </p:cNvPr>
              <p:cNvSpPr txBox="1"/>
              <p:nvPr/>
            </p:nvSpPr>
            <p:spPr>
              <a:xfrm>
                <a:off x="2736972" y="3104643"/>
                <a:ext cx="7257928" cy="1053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AU" sz="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func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)×(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0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1" dirty="0">
                    <a:solidFill>
                      <a:srgbClr val="002060"/>
                    </a:solidFill>
                  </a:rPr>
                  <a:t>		        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D23F4-770C-45EF-92BF-F6C4BA8C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72" y="3104643"/>
                <a:ext cx="7257928" cy="1053237"/>
              </a:xfrm>
              <a:prstGeom prst="rect">
                <a:avLst/>
              </a:prstGeom>
              <a:blipFill>
                <a:blip r:embed="rId4"/>
                <a:stretch>
                  <a:fillRect b="-5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365DB-FEDB-43BE-9600-6E26E5259D59}"/>
                  </a:ext>
                </a:extLst>
              </p:cNvPr>
              <p:cNvSpPr txBox="1"/>
              <p:nvPr/>
            </p:nvSpPr>
            <p:spPr>
              <a:xfrm>
                <a:off x="2736972" y="4884453"/>
                <a:ext cx="6953128" cy="142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AU" sz="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𝐜𝐨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fName>
                        <m:e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𝐭𝐚𝐧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365DB-FEDB-43BE-9600-6E26E525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72" y="4884453"/>
                <a:ext cx="6953128" cy="1422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7431558-D381-6D0E-7513-A2FCD5546A1D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23284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Given,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AU" sz="2600" dirty="0"/>
                  <a:t>, find the y-coordinate and the gradient of the tangent at the points:</a:t>
                </a:r>
              </a:p>
              <a:p>
                <a:pPr marL="0" indent="0">
                  <a:buNone/>
                </a:pPr>
                <a:r>
                  <a:rPr lang="en-AU" sz="2600" dirty="0"/>
                  <a:t>a)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sz="2400" dirty="0"/>
                  <a:t>           b)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328"/>
                <a:ext cx="11858624" cy="1143368"/>
              </a:xfrm>
              <a:blipFill>
                <a:blip r:embed="rId2"/>
                <a:stretch>
                  <a:fillRect l="-925" t="-58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D32C5B-5BB7-4910-B291-CEB72D7C34B4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/>
              <p:nvPr/>
            </p:nvSpPr>
            <p:spPr>
              <a:xfrm>
                <a:off x="315201" y="2786644"/>
                <a:ext cx="454785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01" y="2786644"/>
                <a:ext cx="4547859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/>
              <p:nvPr/>
            </p:nvSpPr>
            <p:spPr>
              <a:xfrm>
                <a:off x="-41358" y="1886782"/>
                <a:ext cx="6137358" cy="899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dirty="0">
                    <a:solidFill>
                      <a:srgbClr val="002060"/>
                    </a:solidFill>
                  </a:rPr>
                  <a:t>Finding the y-coordinate:</a:t>
                </a:r>
              </a:p>
              <a:p>
                <a:r>
                  <a:rPr lang="en-US" sz="2000" dirty="0" err="1">
                    <a:solidFill>
                      <a:srgbClr val="002060"/>
                    </a:solidFill>
                  </a:rPr>
                  <a:t>Substi</a:t>
                </a:r>
                <a:r>
                  <a:rPr lang="en-US" sz="2000" dirty="0">
                    <a:solidFill>
                      <a:srgbClr val="002060"/>
                    </a:solidFill>
                  </a:rPr>
                  <a:t>.</a:t>
                </a:r>
                <a:r>
                  <a:rPr lang="en-US" sz="2000" b="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FC8C8-6BF4-D9FC-1EE0-5B63D5B9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358" y="1886782"/>
                <a:ext cx="6137358" cy="899862"/>
              </a:xfrm>
              <a:prstGeom prst="rect">
                <a:avLst/>
              </a:prstGeom>
              <a:blipFill>
                <a:blip r:embed="rId4"/>
                <a:stretch>
                  <a:fillRect l="-993" t="-4082" b="-40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/>
              <p:nvPr/>
            </p:nvSpPr>
            <p:spPr>
              <a:xfrm>
                <a:off x="111482" y="3463368"/>
                <a:ext cx="6530618" cy="747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Substi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. 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AU" sz="2000" dirty="0">
                          <a:solidFill>
                            <a:srgbClr val="002060"/>
                          </a:solidFill>
                        </a:rPr>
                        <m:t>into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3463368"/>
                <a:ext cx="6530618" cy="747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/>
              <p:nvPr/>
            </p:nvSpPr>
            <p:spPr>
              <a:xfrm>
                <a:off x="111482" y="4363230"/>
                <a:ext cx="3736098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Gradient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4363230"/>
                <a:ext cx="3736098" cy="636585"/>
              </a:xfrm>
              <a:prstGeom prst="rect">
                <a:avLst/>
              </a:prstGeom>
              <a:blipFill>
                <a:blip r:embed="rId6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A1543-776A-707B-EC1F-8038F92B3978}"/>
                  </a:ext>
                </a:extLst>
              </p:cNvPr>
              <p:cNvSpPr txBox="1"/>
              <p:nvPr/>
            </p:nvSpPr>
            <p:spPr>
              <a:xfrm>
                <a:off x="6096000" y="1852595"/>
                <a:ext cx="6137358" cy="86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dirty="0">
                    <a:solidFill>
                      <a:srgbClr val="002060"/>
                    </a:solidFill>
                  </a:rPr>
                  <a:t>Finding the y-coordinate:</a:t>
                </a:r>
              </a:p>
              <a:p>
                <a:r>
                  <a:rPr lang="en-US" sz="2000" dirty="0" err="1">
                    <a:solidFill>
                      <a:srgbClr val="002060"/>
                    </a:solidFill>
                  </a:rPr>
                  <a:t>Substi</a:t>
                </a:r>
                <a:r>
                  <a:rPr lang="en-US" sz="2000" dirty="0">
                    <a:solidFill>
                      <a:srgbClr val="002060"/>
                    </a:solidFill>
                  </a:rPr>
                  <a:t>.</a:t>
                </a:r>
                <a:r>
                  <a:rPr lang="en-US" sz="2000" b="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A1543-776A-707B-EC1F-8038F92B3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52595"/>
                <a:ext cx="6137358" cy="860748"/>
              </a:xfrm>
              <a:prstGeom prst="rect">
                <a:avLst/>
              </a:prstGeom>
              <a:blipFill>
                <a:blip r:embed="rId7"/>
                <a:stretch>
                  <a:fillRect l="-993" t="-4255" b="-35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0F3A87-96CC-5A65-1CCC-E7075553FDE1}"/>
                  </a:ext>
                </a:extLst>
              </p:cNvPr>
              <p:cNvSpPr txBox="1"/>
              <p:nvPr/>
            </p:nvSpPr>
            <p:spPr>
              <a:xfrm>
                <a:off x="6096000" y="2672507"/>
                <a:ext cx="6530618" cy="683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Substi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. 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AU" sz="2000" dirty="0">
                          <a:solidFill>
                            <a:srgbClr val="002060"/>
                          </a:solidFill>
                        </a:rPr>
                        <m:t>into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0F3A87-96CC-5A65-1CCC-E7075553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2507"/>
                <a:ext cx="6530618" cy="683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59C9B-2D09-4EE9-289E-6D7977CA6896}"/>
                  </a:ext>
                </a:extLst>
              </p:cNvPr>
              <p:cNvSpPr txBox="1"/>
              <p:nvPr/>
            </p:nvSpPr>
            <p:spPr>
              <a:xfrm>
                <a:off x="6220182" y="3463368"/>
                <a:ext cx="3736098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Gradient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59C9B-2D09-4EE9-289E-6D7977C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82" y="3463368"/>
                <a:ext cx="3736098" cy="552972"/>
              </a:xfrm>
              <a:prstGeom prst="rect">
                <a:avLst/>
              </a:prstGeom>
              <a:blipFill>
                <a:blip r:embed="rId9"/>
                <a:stretch>
                  <a:fillRect l="-1631" b="-5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0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73328"/>
                <a:ext cx="12192000" cy="52053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Determine the equations of the tangent and normal to the graph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AU" sz="2400" dirty="0"/>
                  <a:t> 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73328"/>
                <a:ext cx="12192000" cy="520534"/>
              </a:xfrm>
              <a:blipFill>
                <a:blip r:embed="rId2"/>
                <a:stretch>
                  <a:fillRect l="-650" t="-5882" b="-9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D32C5B-5BB7-4910-B291-CEB72D7C34B4}"/>
              </a:ext>
            </a:extLst>
          </p:cNvPr>
          <p:cNvSpPr txBox="1"/>
          <p:nvPr/>
        </p:nvSpPr>
        <p:spPr>
          <a:xfrm>
            <a:off x="0" y="0"/>
            <a:ext cx="70994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 (Exercise </a:t>
            </a:r>
            <a:r>
              <a:rPr lang="en-US" sz="3200" b="1"/>
              <a:t>5A Example 5)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/>
              <p:nvPr/>
            </p:nvSpPr>
            <p:spPr>
              <a:xfrm>
                <a:off x="111482" y="990466"/>
                <a:ext cx="454785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0BEC33-CEA3-E7AB-7F43-B2E977D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990466"/>
                <a:ext cx="4547859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/>
              <p:nvPr/>
            </p:nvSpPr>
            <p:spPr>
              <a:xfrm>
                <a:off x="0" y="1713460"/>
                <a:ext cx="4947628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Substi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2060"/>
                          </a:solidFill>
                        </a:rPr>
                        <m:t>.  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AU" sz="2000" dirty="0">
                          <a:solidFill>
                            <a:srgbClr val="002060"/>
                          </a:solidFill>
                        </a:rPr>
                        <m:t>into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415905-9E37-6015-7C4D-843AA46C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3460"/>
                <a:ext cx="4947628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/>
              <p:nvPr/>
            </p:nvSpPr>
            <p:spPr>
              <a:xfrm>
                <a:off x="111482" y="2390184"/>
                <a:ext cx="3736098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Gradient of tangent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9F918C-73BB-05A8-41F9-C9700AAC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2390184"/>
                <a:ext cx="3736098" cy="552972"/>
              </a:xfrm>
              <a:prstGeom prst="rect">
                <a:avLst/>
              </a:prstGeom>
              <a:blipFill>
                <a:blip r:embed="rId5"/>
                <a:stretch>
                  <a:fillRect l="-1631" b="-5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A1543-776A-707B-EC1F-8038F92B3978}"/>
                  </a:ext>
                </a:extLst>
              </p:cNvPr>
              <p:cNvSpPr txBox="1"/>
              <p:nvPr/>
            </p:nvSpPr>
            <p:spPr>
              <a:xfrm>
                <a:off x="6096000" y="1852595"/>
                <a:ext cx="61373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dirty="0">
                    <a:solidFill>
                      <a:srgbClr val="002060"/>
                    </a:solidFill>
                  </a:rPr>
                  <a:t>Gradient of normal is perpendicular to gradient of tangent,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A1543-776A-707B-EC1F-8038F92B3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52595"/>
                <a:ext cx="6137358" cy="707886"/>
              </a:xfrm>
              <a:prstGeom prst="rect">
                <a:avLst/>
              </a:prstGeom>
              <a:blipFill>
                <a:blip r:embed="rId6"/>
                <a:stretch>
                  <a:fillRect l="-993" t="-5172" b="-146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47078-DE8B-8BB4-28C3-B1845EDD71D9}"/>
                  </a:ext>
                </a:extLst>
              </p:cNvPr>
              <p:cNvSpPr txBox="1"/>
              <p:nvPr/>
            </p:nvSpPr>
            <p:spPr>
              <a:xfrm>
                <a:off x="0" y="2866853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Equation of tangent: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47078-DE8B-8BB4-28C3-B1845EDD7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853"/>
                <a:ext cx="3736098" cy="400110"/>
              </a:xfrm>
              <a:prstGeom prst="rect">
                <a:avLst/>
              </a:prstGeom>
              <a:blipFill>
                <a:blip r:embed="rId7"/>
                <a:stretch>
                  <a:fillRect l="-1631" t="-7576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77088-8D0F-B47B-428C-5CD5CE20246B}"/>
                  </a:ext>
                </a:extLst>
              </p:cNvPr>
              <p:cNvSpPr txBox="1"/>
              <p:nvPr/>
            </p:nvSpPr>
            <p:spPr>
              <a:xfrm>
                <a:off x="111482" y="3357779"/>
                <a:ext cx="3736098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subst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0=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77088-8D0F-B47B-428C-5CD5CE20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3357779"/>
                <a:ext cx="3736098" cy="552972"/>
              </a:xfrm>
              <a:prstGeom prst="rect">
                <a:avLst/>
              </a:prstGeom>
              <a:blipFill>
                <a:blip r:embed="rId8"/>
                <a:stretch>
                  <a:fillRect l="-1631" b="-5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9F9FF-CBE7-F927-BFAB-34611029699E}"/>
                  </a:ext>
                </a:extLst>
              </p:cNvPr>
              <p:cNvSpPr txBox="1"/>
              <p:nvPr/>
            </p:nvSpPr>
            <p:spPr>
              <a:xfrm>
                <a:off x="1496971" y="3866389"/>
                <a:ext cx="2704424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9F9FF-CBE7-F927-BFAB-346110296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71" y="3866389"/>
                <a:ext cx="2704424" cy="615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027A26-BF1E-A178-620E-A3518BABFDF7}"/>
                  </a:ext>
                </a:extLst>
              </p:cNvPr>
              <p:cNvSpPr txBox="1"/>
              <p:nvPr/>
            </p:nvSpPr>
            <p:spPr>
              <a:xfrm>
                <a:off x="111482" y="4492843"/>
                <a:ext cx="3736098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Equation of tangent: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027A26-BF1E-A178-620E-A3518BAB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2" y="4492843"/>
                <a:ext cx="3736098" cy="500650"/>
              </a:xfrm>
              <a:prstGeom prst="rect">
                <a:avLst/>
              </a:prstGeom>
              <a:blipFill>
                <a:blip r:embed="rId10"/>
                <a:stretch>
                  <a:fillRect l="-1631" b="-85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19A442-3E0E-A13E-A6E9-A11D9B312A9A}"/>
                  </a:ext>
                </a:extLst>
              </p:cNvPr>
              <p:cNvSpPr txBox="1"/>
              <p:nvPr/>
            </p:nvSpPr>
            <p:spPr>
              <a:xfrm>
                <a:off x="6140942" y="2605371"/>
                <a:ext cx="3736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Equation of normal: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19A442-3E0E-A13E-A6E9-A11D9B312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942" y="2605371"/>
                <a:ext cx="3736098" cy="400110"/>
              </a:xfrm>
              <a:prstGeom prst="rect">
                <a:avLst/>
              </a:prstGeom>
              <a:blipFill>
                <a:blip r:embed="rId11"/>
                <a:stretch>
                  <a:fillRect l="-1631" t="-7576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7226DF-CED6-4A86-AB27-8FFF5E878E60}"/>
                  </a:ext>
                </a:extLst>
              </p:cNvPr>
              <p:cNvSpPr txBox="1"/>
              <p:nvPr/>
            </p:nvSpPr>
            <p:spPr>
              <a:xfrm>
                <a:off x="6252424" y="3096297"/>
                <a:ext cx="3736098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subst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0=−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 </a:t>
                </a:r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7226DF-CED6-4A86-AB27-8FFF5E87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24" y="3096297"/>
                <a:ext cx="3736098" cy="552972"/>
              </a:xfrm>
              <a:prstGeom prst="rect">
                <a:avLst/>
              </a:prstGeom>
              <a:blipFill>
                <a:blip r:embed="rId12"/>
                <a:stretch>
                  <a:fillRect l="-1794" b="-5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5BACFE-BB54-B2EA-29AD-AC3AF376D6CD}"/>
                  </a:ext>
                </a:extLst>
              </p:cNvPr>
              <p:cNvSpPr txBox="1"/>
              <p:nvPr/>
            </p:nvSpPr>
            <p:spPr>
              <a:xfrm>
                <a:off x="7637913" y="3604907"/>
                <a:ext cx="2704424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5BACFE-BB54-B2EA-29AD-AC3AF376D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13" y="3604907"/>
                <a:ext cx="2704424" cy="6152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652584-9CD4-A30D-5EA4-65AF12C451E0}"/>
                  </a:ext>
                </a:extLst>
              </p:cNvPr>
              <p:cNvSpPr txBox="1"/>
              <p:nvPr/>
            </p:nvSpPr>
            <p:spPr>
              <a:xfrm>
                <a:off x="6252424" y="4231361"/>
                <a:ext cx="3736098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</a:rPr>
                  <a:t>Equation of normal: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652584-9CD4-A30D-5EA4-65AF12C4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24" y="4231361"/>
                <a:ext cx="3736098" cy="500650"/>
              </a:xfrm>
              <a:prstGeom prst="rect">
                <a:avLst/>
              </a:prstGeom>
              <a:blipFill>
                <a:blip r:embed="rId14"/>
                <a:stretch>
                  <a:fillRect l="-1794" b="-85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0811-6579-4926-A10A-F9581A10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0"/>
            <a:ext cx="6963747" cy="1857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8082D-F498-4A54-F7AB-B250AFC61E74}"/>
              </a:ext>
            </a:extLst>
          </p:cNvPr>
          <p:cNvSpPr txBox="1"/>
          <p:nvPr/>
        </p:nvSpPr>
        <p:spPr>
          <a:xfrm>
            <a:off x="0" y="0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Guided Practice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FA33C-4B42-676E-6625-E754932E57D9}"/>
                  </a:ext>
                </a:extLst>
              </p:cNvPr>
              <p:cNvSpPr txBox="1"/>
              <p:nvPr/>
            </p:nvSpPr>
            <p:spPr>
              <a:xfrm>
                <a:off x="995494" y="1892289"/>
                <a:ext cx="4547859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FA33C-4B42-676E-6625-E754932E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94" y="1892289"/>
                <a:ext cx="4547859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E55AE-2CDE-6936-50BC-31E8296499EC}"/>
                  </a:ext>
                </a:extLst>
              </p:cNvPr>
              <p:cNvSpPr txBox="1"/>
              <p:nvPr/>
            </p:nvSpPr>
            <p:spPr>
              <a:xfrm>
                <a:off x="903077" y="2657213"/>
                <a:ext cx="4547859" cy="683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E55AE-2CDE-6936-50BC-31E829649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7" y="2657213"/>
                <a:ext cx="4547859" cy="683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ECEC9-2702-BE68-D24B-DC047A11B4AB}"/>
                  </a:ext>
                </a:extLst>
              </p:cNvPr>
              <p:cNvSpPr txBox="1"/>
              <p:nvPr/>
            </p:nvSpPr>
            <p:spPr>
              <a:xfrm>
                <a:off x="1272904" y="3429000"/>
                <a:ext cx="4547859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ECEC9-2702-BE68-D24B-DC047A11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04" y="3429000"/>
                <a:ext cx="4547859" cy="636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2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4I Except Q5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6321-0481-4864-9BAE-CEDD0246C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81050"/>
                <a:ext cx="11868150" cy="59150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Recall the angle sum and difference identities </a:t>
                </a:r>
                <a:r>
                  <a:rPr lang="en-AU" sz="2400" b="1" dirty="0">
                    <a:solidFill>
                      <a:srgbClr val="FF0000"/>
                    </a:solidFill>
                  </a:rPr>
                  <a:t>(Not in Year 12 Methods formula sheet)</a:t>
                </a:r>
                <a:br>
                  <a:rPr lang="en-AU" sz="2400" dirty="0">
                    <a:solidFill>
                      <a:srgbClr val="FF0000"/>
                    </a:solidFill>
                  </a:rPr>
                </a:br>
                <a:endParaRPr lang="en-AU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∓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br>
                  <a:rPr lang="en-AU" sz="2400" dirty="0">
                    <a:solidFill>
                      <a:srgbClr val="002060"/>
                    </a:solidFill>
                  </a:rPr>
                </a:br>
                <a:endParaRPr lang="en-AU" sz="24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r>
                  <a:rPr lang="en-AU" sz="2400" dirty="0"/>
                  <a:t>Note: Derivatives established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AU" sz="2400" dirty="0"/>
                  <a:t> only applies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sz="2400" dirty="0"/>
                  <a:t> </a:t>
                </a:r>
                <a:r>
                  <a:rPr lang="en-US" sz="2400" dirty="0"/>
                  <a:t>is measured in radians.</a:t>
                </a:r>
                <a:endParaRPr lang="en-AU" sz="2400" dirty="0"/>
              </a:p>
              <a:p>
                <a:pPr marL="0" indent="0">
                  <a:buNone/>
                </a:pPr>
                <a:endParaRPr lang="en-AU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6321-0481-4864-9BAE-CEDD0246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81050"/>
                <a:ext cx="11868150" cy="5915025"/>
              </a:xfrm>
              <a:blipFill>
                <a:blip r:embed="rId2"/>
                <a:stretch>
                  <a:fillRect l="-770" t="-14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B6EBF3-E891-2B20-0F7B-8FBE2840E938}"/>
              </a:ext>
            </a:extLst>
          </p:cNvPr>
          <p:cNvSpPr txBox="1"/>
          <p:nvPr/>
        </p:nvSpPr>
        <p:spPr>
          <a:xfrm>
            <a:off x="0" y="0"/>
            <a:ext cx="491686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Activating prior knowledge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0242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16321-0481-4864-9BAE-CEDD0246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768351"/>
            <a:ext cx="11868150" cy="5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Small-Angle approximation- for estimates of basic trigonometric functions.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6EBF3-E891-2B20-0F7B-8FBE2840E938}"/>
              </a:ext>
            </a:extLst>
          </p:cNvPr>
          <p:cNvSpPr txBox="1"/>
          <p:nvPr/>
        </p:nvSpPr>
        <p:spPr>
          <a:xfrm>
            <a:off x="0" y="0"/>
            <a:ext cx="409118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Concept Development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F4AA83A-96F3-D9E2-A70F-9183C6DD5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25" y="1353126"/>
                <a:ext cx="2898775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sz="24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F4AA83A-96F3-D9E2-A70F-9183C6DD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" y="1353126"/>
                <a:ext cx="2898775" cy="584775"/>
              </a:xfrm>
              <a:prstGeom prst="rect">
                <a:avLst/>
              </a:prstGeom>
              <a:blipFill>
                <a:blip r:embed="rId2"/>
                <a:stretch>
                  <a:fillRect l="-2947" t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F3A40-866E-D971-5244-87DC5AB3374C}"/>
              </a:ext>
            </a:extLst>
          </p:cNvPr>
          <p:cNvGrpSpPr/>
          <p:nvPr/>
        </p:nvGrpSpPr>
        <p:grpSpPr>
          <a:xfrm>
            <a:off x="161926" y="1937901"/>
            <a:ext cx="4075604" cy="2761099"/>
            <a:chOff x="161926" y="1937901"/>
            <a:chExt cx="4075604" cy="27610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5A9C01-3942-1811-8CE9-883455B8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26" y="1937901"/>
              <a:ext cx="4075604" cy="27610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356092-6761-5C3F-0FEF-EAA9AF55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719" b="25012"/>
            <a:stretch/>
          </p:blipFill>
          <p:spPr>
            <a:xfrm>
              <a:off x="492125" y="1937901"/>
              <a:ext cx="1057275" cy="81799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DCEF378-1B13-306A-F4C5-83469220A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3104" y="1182826"/>
                <a:ext cx="2941147" cy="7550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sz="2400" dirty="0"/>
                  <a:t>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DCEF378-1B13-306A-F4C5-83469220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04" y="1182826"/>
                <a:ext cx="2941147" cy="755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1E6AD-C776-052B-71EC-9DE7D4E7979F}"/>
              </a:ext>
            </a:extLst>
          </p:cNvPr>
          <p:cNvGrpSpPr/>
          <p:nvPr/>
        </p:nvGrpSpPr>
        <p:grpSpPr>
          <a:xfrm>
            <a:off x="4567729" y="1937901"/>
            <a:ext cx="3416522" cy="2761100"/>
            <a:chOff x="4953437" y="1902114"/>
            <a:chExt cx="3416522" cy="2761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08C365-F62B-A149-711C-29A9E05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3437" y="1902114"/>
              <a:ext cx="3416522" cy="2761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2D17F8-C3EC-20D9-EFE6-C3F486EDC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7330" y="3616960"/>
              <a:ext cx="1022629" cy="84732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9AAEAECD-3411-C0D2-FD49-2D829DC16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58728" y="1182826"/>
                <a:ext cx="2941147" cy="7550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 </m:t>
                    </m:r>
                  </m:oMath>
                </a14:m>
                <a:r>
                  <a:rPr lang="en-AU" sz="2400" dirty="0"/>
                  <a:t>?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9AAEAECD-3411-C0D2-FD49-2D829DC1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728" y="1182826"/>
                <a:ext cx="2941147" cy="755075"/>
              </a:xfrm>
              <a:prstGeom prst="rect">
                <a:avLst/>
              </a:prstGeom>
              <a:blipFill>
                <a:blip r:embed="rId8"/>
                <a:stretch>
                  <a:fillRect l="-2905" t="-112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6B08D02-44E0-A39E-9E7E-2A966D5C6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82530" y="1182413"/>
                <a:ext cx="65087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6B08D02-44E0-A39E-9E7E-2A966D5C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530" y="1182413"/>
                <a:ext cx="65087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4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8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3E60E-273F-368D-F328-4DD03D5F626D}"/>
              </a:ext>
            </a:extLst>
          </p:cNvPr>
          <p:cNvSpPr txBox="1"/>
          <p:nvPr/>
        </p:nvSpPr>
        <p:spPr>
          <a:xfrm>
            <a:off x="0" y="0"/>
            <a:ext cx="317052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err="1"/>
              <a:t>ClassPad</a:t>
            </a:r>
            <a:r>
              <a:rPr lang="en-US" sz="3200" b="1" dirty="0"/>
              <a:t> Activity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47222"/>
                <a:ext cx="5377343" cy="11067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Plot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AU" sz="2400" dirty="0"/>
                  <a:t> in your </a:t>
                </a:r>
                <a:r>
                  <a:rPr lang="en-AU" sz="2400" dirty="0" err="1"/>
                  <a:t>ClassPad</a:t>
                </a:r>
                <a:r>
                  <a:rPr lang="en-AU" sz="2400" dirty="0"/>
                  <a:t>. What do you observe?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47222"/>
                <a:ext cx="5377343" cy="1106745"/>
              </a:xfrm>
              <a:blipFill>
                <a:blip r:embed="rId5"/>
                <a:stretch>
                  <a:fillRect l="-2041" t="-22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DCA0730-2A2A-C21A-7A0A-B24E13DD1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4414" y="747221"/>
                <a:ext cx="5377343" cy="11067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600" dirty="0"/>
                  <a:t>Plot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AU" sz="2400" dirty="0"/>
                  <a:t> in your </a:t>
                </a:r>
                <a:r>
                  <a:rPr lang="en-AU" sz="2400" dirty="0" err="1"/>
                  <a:t>ClassPad</a:t>
                </a:r>
                <a:r>
                  <a:rPr lang="en-AU" sz="2400" dirty="0"/>
                  <a:t>. What do you observe?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DCA0730-2A2A-C21A-7A0A-B24E13DD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14" y="747221"/>
                <a:ext cx="5377343" cy="1106745"/>
              </a:xfrm>
              <a:prstGeom prst="rect">
                <a:avLst/>
              </a:prstGeom>
              <a:blipFill>
                <a:blip r:embed="rId6"/>
                <a:stretch>
                  <a:fillRect l="-2041" t="-22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76C29FD-D72E-C1CA-081A-B4F8F3E30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522.72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280" y="1714499"/>
            <a:ext cx="2212419" cy="5040955"/>
          </a:xfrm>
          <a:prstGeom prst="rect">
            <a:avLst/>
          </a:prstGeom>
        </p:spPr>
      </p:pic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48F8F7B5-34FD-ED40-690C-802149128B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3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06548" y="1714500"/>
            <a:ext cx="2212418" cy="504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531B9-77EB-B7EB-4D65-42040BDD86A9}"/>
                  </a:ext>
                </a:extLst>
              </p:cNvPr>
              <p:cNvSpPr txBox="1"/>
              <p:nvPr/>
            </p:nvSpPr>
            <p:spPr>
              <a:xfrm>
                <a:off x="2802251" y="2539407"/>
                <a:ext cx="2212418" cy="984500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531B9-77EB-B7EB-4D65-42040BDD8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251" y="2539407"/>
                <a:ext cx="2212418" cy="984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E47D12-42FA-20DD-66B0-34CCC76A66EE}"/>
                  </a:ext>
                </a:extLst>
              </p:cNvPr>
              <p:cNvSpPr txBox="1"/>
              <p:nvPr/>
            </p:nvSpPr>
            <p:spPr>
              <a:xfrm>
                <a:off x="9653518" y="2463207"/>
                <a:ext cx="2083202" cy="984500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E47D12-42FA-20DD-66B0-34CCC76A6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518" y="2463207"/>
                <a:ext cx="2083202" cy="984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6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7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3E60E-273F-368D-F328-4DD03D5F626D}"/>
              </a:ext>
            </a:extLst>
          </p:cNvPr>
          <p:cNvSpPr txBox="1"/>
          <p:nvPr/>
        </p:nvSpPr>
        <p:spPr>
          <a:xfrm>
            <a:off x="0" y="0"/>
            <a:ext cx="510583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Derivative of </a:t>
            </a:r>
            <a:r>
              <a:rPr lang="en-US" sz="3200" b="1" dirty="0" err="1"/>
              <a:t>sinx</a:t>
            </a:r>
            <a:r>
              <a:rPr lang="en-US" sz="3200" b="1" dirty="0"/>
              <a:t> (Optional)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47222"/>
                <a:ext cx="11858624" cy="4789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Consider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en-AU" sz="2400" dirty="0"/>
                  <a:t>  using first principles, prove that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47222"/>
                <a:ext cx="11858624" cy="478905"/>
              </a:xfrm>
              <a:blipFill>
                <a:blip r:embed="rId2"/>
                <a:stretch>
                  <a:fillRect l="-771" t="-21795" b="-14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/>
              <p:nvPr/>
            </p:nvSpPr>
            <p:spPr>
              <a:xfrm>
                <a:off x="-260121" y="1226127"/>
                <a:ext cx="3589306" cy="69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0121" y="1226127"/>
                <a:ext cx="3589306" cy="695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1C43F-E0CE-8075-0D4E-F4B634BD5294}"/>
                  </a:ext>
                </a:extLst>
              </p:cNvPr>
              <p:cNvSpPr txBox="1"/>
              <p:nvPr/>
            </p:nvSpPr>
            <p:spPr>
              <a:xfrm>
                <a:off x="2296532" y="1172417"/>
                <a:ext cx="3589306" cy="69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1C43F-E0CE-8075-0D4E-F4B634BD5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32" y="1172417"/>
                <a:ext cx="3589306" cy="695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8EB6C1-2B5D-D367-B34F-F962D53C5E76}"/>
                  </a:ext>
                </a:extLst>
              </p:cNvPr>
              <p:cNvSpPr txBox="1"/>
              <p:nvPr/>
            </p:nvSpPr>
            <p:spPr>
              <a:xfrm>
                <a:off x="2506694" y="1867479"/>
                <a:ext cx="3589306" cy="697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8EB6C1-2B5D-D367-B34F-F962D53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94" y="1867479"/>
                <a:ext cx="3589306" cy="697050"/>
              </a:xfrm>
              <a:prstGeom prst="rect">
                <a:avLst/>
              </a:prstGeom>
              <a:blipFill>
                <a:blip r:embed="rId5"/>
                <a:stretch>
                  <a:fillRect r="-137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21C2E5-0EC6-3068-9A68-547BF645AFF4}"/>
                  </a:ext>
                </a:extLst>
              </p:cNvPr>
              <p:cNvSpPr txBox="1"/>
              <p:nvPr/>
            </p:nvSpPr>
            <p:spPr>
              <a:xfrm>
                <a:off x="2405094" y="2562541"/>
                <a:ext cx="4198906" cy="697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21C2E5-0EC6-3068-9A68-547BF645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94" y="2562541"/>
                <a:ext cx="4198906" cy="697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2164-FE3B-604A-9B08-BC189B0FD2C4}"/>
                  </a:ext>
                </a:extLst>
              </p:cNvPr>
              <p:cNvSpPr txBox="1"/>
              <p:nvPr/>
            </p:nvSpPr>
            <p:spPr>
              <a:xfrm>
                <a:off x="2405094" y="3203893"/>
                <a:ext cx="4694206" cy="678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2164-FE3B-604A-9B08-BC189B0FD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94" y="3203893"/>
                <a:ext cx="4694206" cy="678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EFC6EE-6D0C-30B6-9699-99C38141490D}"/>
                  </a:ext>
                </a:extLst>
              </p:cNvPr>
              <p:cNvSpPr txBox="1"/>
              <p:nvPr/>
            </p:nvSpPr>
            <p:spPr>
              <a:xfrm>
                <a:off x="7884303" y="1921189"/>
                <a:ext cx="3602006" cy="474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→0,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EFC6EE-6D0C-30B6-9699-99C381414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03" y="1921189"/>
                <a:ext cx="3602006" cy="474938"/>
              </a:xfrm>
              <a:prstGeom prst="rect">
                <a:avLst/>
              </a:prstGeom>
              <a:blipFill>
                <a:blip r:embed="rId8"/>
                <a:stretch>
                  <a:fillRect l="-846" b="-51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902470-336A-2EA3-E4FD-A779FB78CF3F}"/>
                  </a:ext>
                </a:extLst>
              </p:cNvPr>
              <p:cNvSpPr txBox="1"/>
              <p:nvPr/>
            </p:nvSpPr>
            <p:spPr>
              <a:xfrm>
                <a:off x="7927300" y="2309328"/>
                <a:ext cx="3602006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func>
                    </m:oMath>
                  </m:oMathPara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902470-336A-2EA3-E4FD-A779FB78C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00" y="2309328"/>
                <a:ext cx="3602006" cy="586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2BD7E4-E534-9B1C-7F6F-F5ADBF803341}"/>
                  </a:ext>
                </a:extLst>
              </p:cNvPr>
              <p:cNvSpPr txBox="1"/>
              <p:nvPr/>
            </p:nvSpPr>
            <p:spPr>
              <a:xfrm>
                <a:off x="8442491" y="2880125"/>
                <a:ext cx="3602006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2BD7E4-E534-9B1C-7F6F-F5ADBF80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1" y="2880125"/>
                <a:ext cx="3602006" cy="586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39956-26BF-E217-9443-19734414649E}"/>
                  </a:ext>
                </a:extLst>
              </p:cNvPr>
              <p:cNvSpPr txBox="1"/>
              <p:nvPr/>
            </p:nvSpPr>
            <p:spPr>
              <a:xfrm>
                <a:off x="8442491" y="3429000"/>
                <a:ext cx="3602006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(−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39956-26BF-E217-9443-197344146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91" y="3429000"/>
                <a:ext cx="3602006" cy="558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A17DF9-450C-4C55-8926-5A78F3D90B28}"/>
                  </a:ext>
                </a:extLst>
              </p:cNvPr>
              <p:cNvSpPr txBox="1"/>
              <p:nvPr/>
            </p:nvSpPr>
            <p:spPr>
              <a:xfrm>
                <a:off x="10416500" y="3581426"/>
                <a:ext cx="11128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A17DF9-450C-4C55-8926-5A78F3D9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500" y="3581426"/>
                <a:ext cx="111280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110AC-2412-54DB-C851-9F71CBF85E65}"/>
                  </a:ext>
                </a:extLst>
              </p:cNvPr>
              <p:cNvSpPr txBox="1"/>
              <p:nvPr/>
            </p:nvSpPr>
            <p:spPr>
              <a:xfrm>
                <a:off x="7927300" y="4102088"/>
                <a:ext cx="36020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Recall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→0,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110AC-2412-54DB-C851-9F71CBF8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00" y="4102088"/>
                <a:ext cx="3602006" cy="338554"/>
              </a:xfrm>
              <a:prstGeom prst="rect">
                <a:avLst/>
              </a:prstGeom>
              <a:blipFill>
                <a:blip r:embed="rId13"/>
                <a:stretch>
                  <a:fillRect l="-846" t="-5455" b="-236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B1BE38-A007-C767-7FEE-94568783D72C}"/>
                  </a:ext>
                </a:extLst>
              </p:cNvPr>
              <p:cNvSpPr txBox="1"/>
              <p:nvPr/>
            </p:nvSpPr>
            <p:spPr>
              <a:xfrm>
                <a:off x="7927300" y="4440642"/>
                <a:ext cx="3602006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B1BE38-A007-C767-7FEE-94568783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00" y="4440642"/>
                <a:ext cx="3602006" cy="5598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3EEC4-B4A6-733F-670A-D21DDE646E9A}"/>
                  </a:ext>
                </a:extLst>
              </p:cNvPr>
              <p:cNvSpPr txBox="1"/>
              <p:nvPr/>
            </p:nvSpPr>
            <p:spPr>
              <a:xfrm>
                <a:off x="10174138" y="4551281"/>
                <a:ext cx="10806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3EEC4-B4A6-733F-670A-D21DDE646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138" y="4551281"/>
                <a:ext cx="108067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330190-9269-CCE4-145B-43B11EC48D6F}"/>
                  </a:ext>
                </a:extLst>
              </p:cNvPr>
              <p:cNvSpPr txBox="1"/>
              <p:nvPr/>
            </p:nvSpPr>
            <p:spPr>
              <a:xfrm>
                <a:off x="2296532" y="3919980"/>
                <a:ext cx="31496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×0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330190-9269-CCE4-145B-43B11EC4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32" y="3919980"/>
                <a:ext cx="3149672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639C1D-B10B-3B94-5213-2A2D74E596FA}"/>
                  </a:ext>
                </a:extLst>
              </p:cNvPr>
              <p:cNvSpPr txBox="1"/>
              <p:nvPr/>
            </p:nvSpPr>
            <p:spPr>
              <a:xfrm>
                <a:off x="2288900" y="4363265"/>
                <a:ext cx="15908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639C1D-B10B-3B94-5213-2A2D74E59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900" y="4363265"/>
                <a:ext cx="159089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52D3C6-C6D4-AF67-55F0-A63730D9F979}"/>
                  </a:ext>
                </a:extLst>
              </p:cNvPr>
              <p:cNvSpPr txBox="1"/>
              <p:nvPr/>
            </p:nvSpPr>
            <p:spPr>
              <a:xfrm>
                <a:off x="36487" y="5860178"/>
                <a:ext cx="112183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</a:rPr>
                  <a:t>The same concept can be applied to differentiating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52D3C6-C6D4-AF67-55F0-A63730D9F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7" y="5860178"/>
                <a:ext cx="11218324" cy="400110"/>
              </a:xfrm>
              <a:prstGeom prst="rect">
                <a:avLst/>
              </a:prstGeom>
              <a:blipFill>
                <a:blip r:embed="rId18"/>
                <a:stretch>
                  <a:fillRect l="-598" t="-7576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99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3E60E-273F-368D-F328-4DD03D5F626D}"/>
              </a:ext>
            </a:extLst>
          </p:cNvPr>
          <p:cNvSpPr txBox="1"/>
          <p:nvPr/>
        </p:nvSpPr>
        <p:spPr>
          <a:xfrm>
            <a:off x="0" y="0"/>
            <a:ext cx="409118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Concept Development</a:t>
            </a:r>
            <a:endParaRPr lang="en-A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47222"/>
                <a:ext cx="11858624" cy="4789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Consider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fName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𝒌𝒙</m:t>
                            </m:r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AU" sz="2400" dirty="0"/>
                  <a:t>  determine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den>
                        </m:f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2400" dirty="0"/>
                  <a:t>using chain rule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47222"/>
                <a:ext cx="11858624" cy="478905"/>
              </a:xfrm>
              <a:blipFill>
                <a:blip r:embed="rId2"/>
                <a:stretch>
                  <a:fillRect l="-771" t="-20513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/>
              <p:nvPr/>
            </p:nvSpPr>
            <p:spPr>
              <a:xfrm>
                <a:off x="-260121" y="1226127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0121" y="1226127"/>
                <a:ext cx="358930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1C43F-E0CE-8075-0D4E-F4B634BD5294}"/>
                  </a:ext>
                </a:extLst>
              </p:cNvPr>
              <p:cNvSpPr txBox="1"/>
              <p:nvPr/>
            </p:nvSpPr>
            <p:spPr>
              <a:xfrm>
                <a:off x="165728" y="2105142"/>
                <a:ext cx="3589306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1C43F-E0CE-8075-0D4E-F4B634BD5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8" y="2105142"/>
                <a:ext cx="3589306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4D2B34-8891-AED9-98AE-D5E05909229B}"/>
                  </a:ext>
                </a:extLst>
              </p:cNvPr>
              <p:cNvSpPr txBox="1"/>
              <p:nvPr/>
            </p:nvSpPr>
            <p:spPr>
              <a:xfrm>
                <a:off x="1721338" y="1226127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4D2B34-8891-AED9-98AE-D5E05909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38" y="1226127"/>
                <a:ext cx="3589306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F2B39-0E95-08DA-20F1-3F9DF61C43C0}"/>
                  </a:ext>
                </a:extLst>
              </p:cNvPr>
              <p:cNvSpPr txBox="1"/>
              <p:nvPr/>
            </p:nvSpPr>
            <p:spPr>
              <a:xfrm>
                <a:off x="90818" y="2759980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F2B39-0E95-08DA-20F1-3F9DF61C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" y="2759980"/>
                <a:ext cx="35893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AD3F8-19A8-A794-94D1-3F925F76A71D}"/>
                  </a:ext>
                </a:extLst>
              </p:cNvPr>
              <p:cNvSpPr txBox="1"/>
              <p:nvPr/>
            </p:nvSpPr>
            <p:spPr>
              <a:xfrm>
                <a:off x="-142612" y="3160090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AD3F8-19A8-A794-94D1-3F925F76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12" y="3160090"/>
                <a:ext cx="35893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7A4343-7B8C-51B4-6BE5-3A2231A4E6D1}"/>
                  </a:ext>
                </a:extLst>
              </p:cNvPr>
              <p:cNvSpPr txBox="1"/>
              <p:nvPr/>
            </p:nvSpPr>
            <p:spPr>
              <a:xfrm>
                <a:off x="-260121" y="1667424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7A4343-7B8C-51B4-6BE5-3A2231A4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0121" y="1667424"/>
                <a:ext cx="3589306" cy="400110"/>
              </a:xfrm>
              <a:prstGeom prst="rect">
                <a:avLst/>
              </a:prstGeom>
              <a:blipFill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F0A025-C822-7F9B-D954-E3B02133C667}"/>
                  </a:ext>
                </a:extLst>
              </p:cNvPr>
              <p:cNvSpPr txBox="1"/>
              <p:nvPr/>
            </p:nvSpPr>
            <p:spPr>
              <a:xfrm>
                <a:off x="1721338" y="1656481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F0A025-C822-7F9B-D954-E3B02133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38" y="1656481"/>
                <a:ext cx="3589306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7A7F07-A8D8-C5A0-0E23-A06CBA917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796" y="5329322"/>
            <a:ext cx="7074251" cy="14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47222"/>
                <a:ext cx="12192000" cy="69409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AU" sz="2600" dirty="0"/>
                  <a:t>Consider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fName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sz="2400" dirty="0"/>
                  <a:t>  determine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den>
                        </m:f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AU" sz="2400" dirty="0"/>
                  <a:t>using the knowledge of the derivative of sin and complementary angle identity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BB9DA-EF57-4058-A04F-621627ADE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47222"/>
                <a:ext cx="12192000" cy="694092"/>
              </a:xfrm>
              <a:blipFill>
                <a:blip r:embed="rId2"/>
                <a:stretch>
                  <a:fillRect l="-750" t="-14159" b="-168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/>
              <p:nvPr/>
            </p:nvSpPr>
            <p:spPr>
              <a:xfrm>
                <a:off x="190088" y="1482528"/>
                <a:ext cx="5905912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8" y="1482528"/>
                <a:ext cx="5905912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D9CFB0-60FF-2B06-22DA-D32CD7C50DBF}"/>
              </a:ext>
            </a:extLst>
          </p:cNvPr>
          <p:cNvSpPr txBox="1"/>
          <p:nvPr/>
        </p:nvSpPr>
        <p:spPr>
          <a:xfrm>
            <a:off x="5566095" y="1603761"/>
            <a:ext cx="6199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b="1" dirty="0">
                <a:solidFill>
                  <a:srgbClr val="FF0000"/>
                </a:solidFill>
              </a:rPr>
              <a:t>(Not in Year 12 Methods formula sheet)</a:t>
            </a:r>
            <a:br>
              <a:rPr lang="en-AU" sz="1800" dirty="0">
                <a:solidFill>
                  <a:srgbClr val="FF0000"/>
                </a:solidFill>
              </a:rPr>
            </a:br>
            <a:endParaRPr lang="en-AU" sz="1800" b="1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5F1D6-EAC0-60A4-462B-DE4FC21F56E7}"/>
                  </a:ext>
                </a:extLst>
              </p:cNvPr>
              <p:cNvSpPr txBox="1"/>
              <p:nvPr/>
            </p:nvSpPr>
            <p:spPr>
              <a:xfrm>
                <a:off x="74040" y="2160327"/>
                <a:ext cx="4388903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5F1D6-EAC0-60A4-462B-DE4FC21F5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" y="2160327"/>
                <a:ext cx="4388903" cy="636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EC4078-3CE8-64BA-E31F-82FF4A39AE22}"/>
                  </a:ext>
                </a:extLst>
              </p:cNvPr>
              <p:cNvSpPr txBox="1"/>
              <p:nvPr/>
            </p:nvSpPr>
            <p:spPr>
              <a:xfrm>
                <a:off x="1098779" y="2947266"/>
                <a:ext cx="3589306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EC4078-3CE8-64BA-E31F-82FF4A39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79" y="2947266"/>
                <a:ext cx="3589306" cy="500650"/>
              </a:xfrm>
              <a:prstGeom prst="rect">
                <a:avLst/>
              </a:prstGeom>
              <a:blipFill>
                <a:blip r:embed="rId5"/>
                <a:stretch>
                  <a:fillRect l="-1698" b="-72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DC23A1-DC94-DBCA-3491-9B17BD9F402E}"/>
                  </a:ext>
                </a:extLst>
              </p:cNvPr>
              <p:cNvSpPr txBox="1"/>
              <p:nvPr/>
            </p:nvSpPr>
            <p:spPr>
              <a:xfrm>
                <a:off x="1750432" y="2994108"/>
                <a:ext cx="358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DC23A1-DC94-DBCA-3491-9B17BD9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32" y="2994108"/>
                <a:ext cx="3589306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B4DAE1-A7AB-E598-97E0-91E829FEFF1E}"/>
                  </a:ext>
                </a:extLst>
              </p:cNvPr>
              <p:cNvSpPr txBox="1"/>
              <p:nvPr/>
            </p:nvSpPr>
            <p:spPr>
              <a:xfrm>
                <a:off x="1009879" y="3525197"/>
                <a:ext cx="3589306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B4DAE1-A7AB-E598-97E0-91E829FEF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9" y="3525197"/>
                <a:ext cx="3589306" cy="676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66E863-E7AE-1551-05C2-3F20A29DA612}"/>
                  </a:ext>
                </a:extLst>
              </p:cNvPr>
              <p:cNvSpPr txBox="1"/>
              <p:nvPr/>
            </p:nvSpPr>
            <p:spPr>
              <a:xfrm>
                <a:off x="2990644" y="3510625"/>
                <a:ext cx="3589306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66E863-E7AE-1551-05C2-3F20A29D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44" y="3510625"/>
                <a:ext cx="3589306" cy="676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09DF43-C419-09C4-0FDF-C445098F3925}"/>
                  </a:ext>
                </a:extLst>
              </p:cNvPr>
              <p:cNvSpPr txBox="1"/>
              <p:nvPr/>
            </p:nvSpPr>
            <p:spPr>
              <a:xfrm>
                <a:off x="-229012" y="4391438"/>
                <a:ext cx="4388903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09DF43-C419-09C4-0FDF-C445098F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012" y="4391438"/>
                <a:ext cx="4388903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EC3CD6-4DF4-FDA5-38BA-15DC8C5EB51C}"/>
                  </a:ext>
                </a:extLst>
              </p:cNvPr>
              <p:cNvSpPr txBox="1"/>
              <p:nvPr/>
            </p:nvSpPr>
            <p:spPr>
              <a:xfrm>
                <a:off x="190088" y="5171672"/>
                <a:ext cx="43889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×(−1)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EC3CD6-4DF4-FDA5-38BA-15DC8C5EB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8" y="5171672"/>
                <a:ext cx="4388903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357A32-100B-E3B3-1342-795157CD469B}"/>
                  </a:ext>
                </a:extLst>
              </p:cNvPr>
              <p:cNvSpPr txBox="1"/>
              <p:nvPr/>
            </p:nvSpPr>
            <p:spPr>
              <a:xfrm>
                <a:off x="233514" y="5607483"/>
                <a:ext cx="4388903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357A32-100B-E3B3-1342-795157CD4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" y="5607483"/>
                <a:ext cx="4388903" cy="6365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5F602-636D-7599-352A-8BD64596AE0D}"/>
                  </a:ext>
                </a:extLst>
              </p:cNvPr>
              <p:cNvSpPr txBox="1"/>
              <p:nvPr/>
            </p:nvSpPr>
            <p:spPr>
              <a:xfrm>
                <a:off x="190089" y="6285282"/>
                <a:ext cx="35945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5F602-636D-7599-352A-8BD64596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9" y="6285282"/>
                <a:ext cx="35945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52DA68-06F0-2965-89F4-E913644234EA}"/>
              </a:ext>
            </a:extLst>
          </p:cNvPr>
          <p:cNvSpPr txBox="1"/>
          <p:nvPr/>
        </p:nvSpPr>
        <p:spPr>
          <a:xfrm>
            <a:off x="0" y="0"/>
            <a:ext cx="522797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Derivative of cos x (Optional)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25599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3E60E-273F-368D-F328-4DD03D5F626D}"/>
              </a:ext>
            </a:extLst>
          </p:cNvPr>
          <p:cNvSpPr txBox="1"/>
          <p:nvPr/>
        </p:nvSpPr>
        <p:spPr>
          <a:xfrm>
            <a:off x="0" y="0"/>
            <a:ext cx="409118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Concept Development</a:t>
            </a:r>
            <a:endParaRPr lang="en-AU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BB9DA-EF57-4058-A04F-621627ADE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924" y="1970351"/>
            <a:ext cx="4267200" cy="433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600" dirty="0"/>
              <a:t>Introducing a new function, </a:t>
            </a:r>
            <a:endParaRPr lang="en-A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/>
              <p:nvPr/>
            </p:nvSpPr>
            <p:spPr>
              <a:xfrm>
                <a:off x="7494294" y="2281398"/>
                <a:ext cx="5905912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1C0113-CE60-B702-E0AF-4842AC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94" y="2281398"/>
                <a:ext cx="5905912" cy="670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9C562EC-A13A-1616-9CCC-2D20A5226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26897"/>
                <a:ext cx="11858624" cy="1143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600" dirty="0"/>
                  <a:t>Consider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sz="2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𝐭𝐚𝐧</m:t>
                            </m:r>
                          </m:fName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400" dirty="0"/>
                  <a:t>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9C562EC-A13A-1616-9CCC-2D20A5226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6897"/>
                <a:ext cx="11858624" cy="1143454"/>
              </a:xfrm>
              <a:prstGeom prst="rect">
                <a:avLst/>
              </a:prstGeom>
              <a:blipFill>
                <a:blip r:embed="rId3"/>
                <a:stretch>
                  <a:fillRect l="-925" t="-8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B0E7F-D6A2-DD22-8728-0438096F8621}"/>
              </a:ext>
            </a:extLst>
          </p:cNvPr>
          <p:cNvSpPr txBox="1"/>
          <p:nvPr/>
        </p:nvSpPr>
        <p:spPr>
          <a:xfrm>
            <a:off x="7066695" y="1376444"/>
            <a:ext cx="2904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b="1" dirty="0">
                <a:solidFill>
                  <a:srgbClr val="FF0000"/>
                </a:solidFill>
              </a:rPr>
              <a:t>(this will be proved in Ex 4K)</a:t>
            </a:r>
            <a:br>
              <a:rPr lang="en-AU" sz="1800" dirty="0">
                <a:solidFill>
                  <a:srgbClr val="FF0000"/>
                </a:solidFill>
              </a:rPr>
            </a:br>
            <a:endParaRPr lang="en-AU" sz="1800" b="1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6A6151-A52E-1319-15D6-7695689F3B17}"/>
                  </a:ext>
                </a:extLst>
              </p:cNvPr>
              <p:cNvSpPr txBox="1"/>
              <p:nvPr/>
            </p:nvSpPr>
            <p:spPr>
              <a:xfrm>
                <a:off x="3057525" y="1981640"/>
                <a:ext cx="62928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6A6151-A52E-1319-15D6-7695689F3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25" y="1981640"/>
                <a:ext cx="6292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24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897" y="898298"/>
                <a:ext cx="11714206" cy="533740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   </a:t>
                </a:r>
                <a:r>
                  <a:rPr lang="en-AU" dirty="0">
                    <a:solidFill>
                      <a:srgbClr val="002060"/>
                    </a:solidFill>
                  </a:rPr>
                  <a:t>then  </a:t>
                </a:r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:r>
                  <a:rPr lang="en-AU" dirty="0">
                    <a:solidFill>
                      <a:srgbClr val="002060"/>
                    </a:solidFill>
                  </a:rPr>
                  <a:t>then</a:t>
                </a:r>
                <a:r>
                  <a:rPr lang="en-AU" b="1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b="1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   </a:t>
                </a:r>
                <a:r>
                  <a:rPr lang="en-AU" dirty="0">
                    <a:solidFill>
                      <a:srgbClr val="002060"/>
                    </a:solidFill>
                  </a:rPr>
                  <a:t>then  </a:t>
                </a:r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:r>
                  <a:rPr lang="en-AU" dirty="0">
                    <a:solidFill>
                      <a:srgbClr val="002060"/>
                    </a:solidFill>
                  </a:rPr>
                  <a:t>then</a:t>
                </a:r>
                <a:r>
                  <a:rPr lang="en-AU" b="1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b="1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𝐭𝐚𝐧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   </a:t>
                </a:r>
                <a:r>
                  <a:rPr lang="en-AU" dirty="0">
                    <a:solidFill>
                      <a:srgbClr val="002060"/>
                    </a:solidFill>
                  </a:rPr>
                  <a:t>then  </a:t>
                </a:r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𝐬𝐞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𝐭𝐚𝐧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:r>
                  <a:rPr lang="en-AU" dirty="0">
                    <a:solidFill>
                      <a:srgbClr val="002060"/>
                    </a:solidFill>
                  </a:rPr>
                  <a:t>then</a:t>
                </a:r>
                <a:r>
                  <a:rPr lang="en-AU" b="1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AU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𝐬𝐞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𝒌𝒙</m:t>
                        </m:r>
                      </m:e>
                    </m:d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897" y="898298"/>
                <a:ext cx="11714206" cy="53374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6806AD-7F98-615D-3794-04E22C5EC415}"/>
              </a:ext>
            </a:extLst>
          </p:cNvPr>
          <p:cNvSpPr txBox="1"/>
          <p:nvPr/>
        </p:nvSpPr>
        <p:spPr>
          <a:xfrm>
            <a:off x="0" y="0"/>
            <a:ext cx="244532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In Summary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92491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20014</TotalTime>
  <Words>1023</Words>
  <Application>Microsoft Office PowerPoint</Application>
  <PresentationFormat>Widescreen</PresentationFormat>
  <Paragraphs>176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657</cp:revision>
  <dcterms:created xsi:type="dcterms:W3CDTF">2020-02-17T13:56:23Z</dcterms:created>
  <dcterms:modified xsi:type="dcterms:W3CDTF">2023-02-02T00:10:11Z</dcterms:modified>
</cp:coreProperties>
</file>